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2" r:id="rId3"/>
    <p:sldId id="257" r:id="rId4"/>
    <p:sldId id="259" r:id="rId5"/>
    <p:sldId id="262" r:id="rId6"/>
    <p:sldId id="293" r:id="rId7"/>
    <p:sldId id="294" r:id="rId8"/>
    <p:sldId id="295" r:id="rId9"/>
    <p:sldId id="296" r:id="rId10"/>
    <p:sldId id="297" r:id="rId11"/>
    <p:sldId id="298" r:id="rId12"/>
    <p:sldId id="261" r:id="rId13"/>
    <p:sldId id="299" r:id="rId14"/>
    <p:sldId id="276" r:id="rId15"/>
    <p:sldId id="277" r:id="rId16"/>
    <p:sldId id="286" r:id="rId17"/>
    <p:sldId id="291" r:id="rId18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2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23.07.2023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aturalearthdata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11058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Groß / Kleinschreibung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3" y="285983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„RASTER“ ist ein anderer Ordner als „Raster“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1536340"/>
            <a:ext cx="5917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16A2CB-8776-44D9-AFC4-54AFFCEDA8E2}"/>
              </a:ext>
            </a:extLst>
          </p:cNvPr>
          <p:cNvSpPr txBox="1"/>
          <p:nvPr/>
        </p:nvSpPr>
        <p:spPr>
          <a:xfrm>
            <a:off x="457189" y="5149394"/>
            <a:ext cx="6797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2060"/>
                </a:solidFill>
              </a:rPr>
              <a:t>„01_Raster“ liegt im Ordner „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“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50528903-F831-4587-8776-7401BC86E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3" y="3996006"/>
            <a:ext cx="850741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01_Raster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</p:txBody>
      </p:sp>
    </p:spTree>
    <p:extLst>
      <p:ext uri="{BB962C8B-B14F-4D97-AF65-F5344CB8AC3E}">
        <p14:creationId xmlns:p14="http://schemas.microsoft.com/office/powerpoint/2010/main" val="253472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8" grpId="0"/>
      <p:bldP spid="14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11058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Prefix</a:t>
            </a:r>
            <a:r>
              <a:rPr lang="de-DE" b="1" dirty="0">
                <a:solidFill>
                  <a:srgbClr val="003366"/>
                </a:solidFill>
              </a:rPr>
              <a:t>_ / _Suffix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324433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Das </a:t>
            </a:r>
            <a:r>
              <a:rPr lang="de-DE" dirty="0" err="1">
                <a:solidFill>
                  <a:srgbClr val="003366"/>
                </a:solidFill>
              </a:rPr>
              <a:t>Prefix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_“ identifiziert alle Originaldaten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1496337"/>
            <a:ext cx="59179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(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Org_Raster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Org_Vector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16A2CB-8776-44D9-AFC4-54AFFCEDA8E2}"/>
              </a:ext>
            </a:extLst>
          </p:cNvPr>
          <p:cNvSpPr txBox="1"/>
          <p:nvPr/>
        </p:nvSpPr>
        <p:spPr>
          <a:xfrm>
            <a:off x="457189" y="5428532"/>
            <a:ext cx="6797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2060"/>
                </a:solidFill>
              </a:rPr>
              <a:t>Mit dem Suffix wird die Art der Rasterdaten identifiziert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50528903-F831-4587-8776-7401BC86E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3628502"/>
            <a:ext cx="8507413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Raster_org</a:t>
            </a:r>
            <a:endParaRPr lang="de-DE" dirty="0">
              <a:solidFill>
                <a:srgbClr val="002060"/>
              </a:solidFill>
            </a:endParaRP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Raster_processed</a:t>
            </a:r>
            <a:endParaRPr lang="de-DE" dirty="0">
              <a:solidFill>
                <a:srgbClr val="002060"/>
              </a:solidFill>
            </a:endParaRP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Raster_result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</p:txBody>
      </p:sp>
    </p:spTree>
    <p:extLst>
      <p:ext uri="{BB962C8B-B14F-4D97-AF65-F5344CB8AC3E}">
        <p14:creationId xmlns:p14="http://schemas.microsoft.com/office/powerpoint/2010/main" val="147100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8" grpId="0"/>
      <p:bldP spid="14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First Things First - Datamanagement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C0D899D-4714-4D32-BEB6-EF6048C52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291" y="1347929"/>
            <a:ext cx="6693108" cy="4874174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9A6795-FD4D-4B50-B5EB-687E8BE801DD}"/>
              </a:ext>
            </a:extLst>
          </p:cNvPr>
          <p:cNvCxnSpPr/>
          <p:nvPr/>
        </p:nvCxnSpPr>
        <p:spPr>
          <a:xfrm flipH="1">
            <a:off x="1926236" y="3552669"/>
            <a:ext cx="1169233" cy="46469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Box 3">
            <a:extLst>
              <a:ext uri="{FF2B5EF4-FFF2-40B4-BE49-F238E27FC236}">
                <a16:creationId xmlns:a16="http://schemas.microsoft.com/office/drawing/2014/main" id="{B47566EB-8925-40CE-81EF-5E8BAD9D6A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469" y="334658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Main Folder</a:t>
            </a:r>
            <a:endParaRPr lang="de-DE" dirty="0">
              <a:solidFill>
                <a:srgbClr val="00B05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49DFA1-1F77-4531-BF6E-65DA50222594}"/>
              </a:ext>
            </a:extLst>
          </p:cNvPr>
          <p:cNvCxnSpPr/>
          <p:nvPr/>
        </p:nvCxnSpPr>
        <p:spPr>
          <a:xfrm flipH="1">
            <a:off x="1926235" y="4595323"/>
            <a:ext cx="1169233" cy="46469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Box 3">
            <a:extLst>
              <a:ext uri="{FF2B5EF4-FFF2-40B4-BE49-F238E27FC236}">
                <a16:creationId xmlns:a16="http://schemas.microsoft.com/office/drawing/2014/main" id="{FF09D1BE-FFA8-44E0-BA41-F3028194B3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470" y="4389581"/>
            <a:ext cx="1761344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Project Folder</a:t>
            </a:r>
            <a:endParaRPr lang="de-DE" dirty="0">
              <a:solidFill>
                <a:srgbClr val="00B05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EDFD6B7-7945-4B4F-A21E-F2C813FD5EEB}"/>
              </a:ext>
            </a:extLst>
          </p:cNvPr>
          <p:cNvCxnSpPr>
            <a:cxnSpLocks/>
          </p:cNvCxnSpPr>
          <p:nvPr/>
        </p:nvCxnSpPr>
        <p:spPr>
          <a:xfrm flipH="1">
            <a:off x="1816308" y="5876144"/>
            <a:ext cx="1196715" cy="22652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EA4C474-7117-406F-BCDA-10D6494D28A4}"/>
              </a:ext>
            </a:extLst>
          </p:cNvPr>
          <p:cNvCxnSpPr>
            <a:cxnSpLocks/>
          </p:cNvCxnSpPr>
          <p:nvPr/>
        </p:nvCxnSpPr>
        <p:spPr>
          <a:xfrm flipH="1" flipV="1">
            <a:off x="1816309" y="5272643"/>
            <a:ext cx="1196714" cy="40347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Box 3">
            <a:extLst>
              <a:ext uri="{FF2B5EF4-FFF2-40B4-BE49-F238E27FC236}">
                <a16:creationId xmlns:a16="http://schemas.microsoft.com/office/drawing/2014/main" id="{45F1BAC7-6B59-407D-BBB9-CA7D4B38D3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468" y="5575333"/>
            <a:ext cx="176134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Project </a:t>
            </a:r>
            <a:r>
              <a:rPr lang="de-DE" b="1" dirty="0" err="1">
                <a:solidFill>
                  <a:srgbClr val="00B050"/>
                </a:solidFill>
              </a:rPr>
              <a:t>Structure</a:t>
            </a:r>
            <a:endParaRPr lang="de-DE" dirty="0">
              <a:solidFill>
                <a:srgbClr val="00B050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C5EA8C4-05A5-400D-8E69-9491B2A2B233}"/>
              </a:ext>
            </a:extLst>
          </p:cNvPr>
          <p:cNvCxnSpPr>
            <a:cxnSpLocks/>
          </p:cNvCxnSpPr>
          <p:nvPr/>
        </p:nvCxnSpPr>
        <p:spPr>
          <a:xfrm flipH="1" flipV="1">
            <a:off x="4519534" y="2495862"/>
            <a:ext cx="1981202" cy="80172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3">
            <a:extLst>
              <a:ext uri="{FF2B5EF4-FFF2-40B4-BE49-F238E27FC236}">
                <a16:creationId xmlns:a16="http://schemas.microsoft.com/office/drawing/2014/main" id="{5FF62E5D-ACF5-4BEE-9449-D885CE644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3516" y="3269019"/>
            <a:ext cx="176134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Short intuitive </a:t>
            </a:r>
            <a:r>
              <a:rPr lang="de-DE" b="1" dirty="0" err="1">
                <a:solidFill>
                  <a:srgbClr val="00B050"/>
                </a:solidFill>
              </a:rPr>
              <a:t>paths</a:t>
            </a:r>
            <a:endParaRPr lang="de-DE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802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2" grpId="0"/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8" y="119629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Sie eine Ordnerstruktur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8" y="1611328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Überlegen Sie sich eine Struktur. </a:t>
            </a:r>
          </a:p>
          <a:p>
            <a:pPr marL="1588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eine Hauptordner und Unterordner für Projekte.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50528903-F831-4587-8776-7401BC86E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3628502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Projektname</a:t>
            </a:r>
          </a:p>
          <a:p>
            <a:pPr marL="1169988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287A05A5-3184-4489-8C41-6E596B6B2A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8" y="251150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einen Projektordner für unsere Rasterübung</a:t>
            </a:r>
          </a:p>
        </p:txBody>
      </p:sp>
    </p:spTree>
    <p:extLst>
      <p:ext uri="{BB962C8B-B14F-4D97-AF65-F5344CB8AC3E}">
        <p14:creationId xmlns:p14="http://schemas.microsoft.com/office/powerpoint/2010/main" val="120987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2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BAEADD-7196-43B1-BCF8-5C261310F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760" y="1377691"/>
            <a:ext cx="6130479" cy="43352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9309CB-5F67-45D5-A641-5B7B0C29384B}"/>
              </a:ext>
            </a:extLst>
          </p:cNvPr>
          <p:cNvSpPr txBox="1"/>
          <p:nvPr/>
        </p:nvSpPr>
        <p:spPr>
          <a:xfrm>
            <a:off x="1506760" y="5758416"/>
            <a:ext cx="4538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Digitales Gelände Model (DGM)</a:t>
            </a:r>
          </a:p>
          <a:p>
            <a:r>
              <a:rPr lang="de-DE" dirty="0"/>
              <a:t>Geländehöhe über NN</a:t>
            </a:r>
          </a:p>
        </p:txBody>
      </p:sp>
    </p:spTree>
    <p:extLst>
      <p:ext uri="{BB962C8B-B14F-4D97-AF65-F5344CB8AC3E}">
        <p14:creationId xmlns:p14="http://schemas.microsoft.com/office/powerpoint/2010/main" val="3757981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33" name="Text Box 4">
            <a:extLst>
              <a:ext uri="{FF2B5EF4-FFF2-40B4-BE49-F238E27FC236}">
                <a16:creationId xmlns:a16="http://schemas.microsoft.com/office/drawing/2014/main" id="{13FA3FD6-07D1-4967-B4D7-D70333E1F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2529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Flächendeckende Informationen in einem Gitternetz (Zellen)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Eine Rasterzellen enthält genau eine Information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Jede Zelle hat die gleiche Ausdehnung / Auflösung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30x30m)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Raster gleicher Auflösung und Lage können Verrechnet werden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Informationen aus Rastern können mit Vektoren verschnitten werden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BAEADD-7196-43B1-BCF8-5C261310F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401" y="3265839"/>
            <a:ext cx="4189418" cy="296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6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 Visualisierung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D85382-0FD4-4AAF-8096-0A79AD94D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1483147"/>
            <a:ext cx="7810500" cy="38917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345434-ECD9-4D8F-8316-E5D4D01D3F21}"/>
              </a:ext>
            </a:extLst>
          </p:cNvPr>
          <p:cNvSpPr txBox="1"/>
          <p:nvPr/>
        </p:nvSpPr>
        <p:spPr>
          <a:xfrm>
            <a:off x="774700" y="5374852"/>
            <a:ext cx="411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The „</a:t>
            </a:r>
            <a:r>
              <a:rPr lang="de-DE" sz="2000" dirty="0" err="1"/>
              <a:t>Iced</a:t>
            </a:r>
            <a:r>
              <a:rPr lang="de-DE" sz="2000" dirty="0"/>
              <a:t> Earth“ </a:t>
            </a:r>
            <a:r>
              <a:rPr lang="de-DE" sz="1100" dirty="0"/>
              <a:t>(A. Schönberg 2019)</a:t>
            </a:r>
          </a:p>
        </p:txBody>
      </p:sp>
    </p:spTree>
    <p:extLst>
      <p:ext uri="{BB962C8B-B14F-4D97-AF65-F5344CB8AC3E}">
        <p14:creationId xmlns:p14="http://schemas.microsoft.com/office/powerpoint/2010/main" val="3101504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Übung: A Picture </a:t>
            </a:r>
            <a:r>
              <a:rPr lang="de-DE" b="1" dirty="0" err="1">
                <a:solidFill>
                  <a:srgbClr val="C00000"/>
                </a:solidFill>
              </a:rPr>
              <a:t>is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worth</a:t>
            </a:r>
            <a:r>
              <a:rPr lang="de-DE" b="1" dirty="0">
                <a:solidFill>
                  <a:srgbClr val="C00000"/>
                </a:solidFill>
              </a:rPr>
              <a:t> a </a:t>
            </a:r>
            <a:r>
              <a:rPr lang="de-DE" b="1" dirty="0" err="1">
                <a:solidFill>
                  <a:srgbClr val="C00000"/>
                </a:solidFill>
              </a:rPr>
              <a:t>thousand</a:t>
            </a:r>
            <a:r>
              <a:rPr lang="de-DE" b="1" dirty="0">
                <a:solidFill>
                  <a:srgbClr val="C00000"/>
                </a:solidFill>
              </a:rPr>
              <a:t> Words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33" name="Text Box 4">
            <a:extLst>
              <a:ext uri="{FF2B5EF4-FFF2-40B4-BE49-F238E27FC236}">
                <a16:creationId xmlns:a16="http://schemas.microsoft.com/office/drawing/2014/main" id="{13FA3FD6-07D1-4967-B4D7-D70333E1F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Gehen Sie auf </a:t>
            </a:r>
            <a:r>
              <a:rPr lang="de-DE" dirty="0">
                <a:solidFill>
                  <a:srgbClr val="003366"/>
                </a:solidFill>
                <a:hlinkClick r:id="rId2"/>
              </a:rPr>
              <a:t>www.naturalearthdata.com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Laden Sie die „large </a:t>
            </a:r>
            <a:r>
              <a:rPr lang="de-DE" dirty="0" err="1">
                <a:solidFill>
                  <a:srgbClr val="003366"/>
                </a:solidFill>
              </a:rPr>
              <a:t>scale</a:t>
            </a:r>
            <a:r>
              <a:rPr lang="de-DE" dirty="0">
                <a:solidFill>
                  <a:srgbClr val="003366"/>
                </a:solidFill>
              </a:rPr>
              <a:t>“ Raster Daten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„Ocean Bottom“ und „</a:t>
            </a:r>
            <a:r>
              <a:rPr lang="de-DE" dirty="0" err="1">
                <a:solidFill>
                  <a:srgbClr val="003366"/>
                </a:solidFill>
              </a:rPr>
              <a:t>Shaded</a:t>
            </a:r>
            <a:r>
              <a:rPr lang="de-DE" dirty="0">
                <a:solidFill>
                  <a:srgbClr val="003366"/>
                </a:solidFill>
              </a:rPr>
              <a:t> Relief“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Öffnen Sie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und laden Sie die Daten ein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die beiden Raster mit der „</a:t>
            </a:r>
            <a:r>
              <a:rPr lang="de-DE" dirty="0" err="1">
                <a:solidFill>
                  <a:srgbClr val="003366"/>
                </a:solidFill>
              </a:rPr>
              <a:t>blending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mode</a:t>
            </a:r>
            <a:r>
              <a:rPr lang="de-DE" dirty="0">
                <a:solidFill>
                  <a:srgbClr val="003366"/>
                </a:solidFill>
              </a:rPr>
              <a:t>“ „</a:t>
            </a:r>
            <a:r>
              <a:rPr lang="de-DE" dirty="0" err="1">
                <a:solidFill>
                  <a:srgbClr val="003366"/>
                </a:solidFill>
              </a:rPr>
              <a:t>multiply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mit dem Print Layout ein Bild ihres Projektes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3042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Kurs Organisation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BECA911B-A302-4DAC-8FBF-1BE6F5B1D8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indent="0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Folien, Daten, Aufgaben</a:t>
            </a:r>
          </a:p>
          <a:p>
            <a:pPr marL="0" indent="0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https://github.com/SchoenbergA/CompuKarto22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C69C1455-D6A5-4964-B2B5-1CE398595E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6" y="514933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Sprechstunde</a:t>
            </a:r>
          </a:p>
        </p:txBody>
      </p:sp>
      <p:sp>
        <p:nvSpPr>
          <p:cNvPr id="16" name="Text Box 4">
            <a:extLst>
              <a:ext uri="{FF2B5EF4-FFF2-40B4-BE49-F238E27FC236}">
                <a16:creationId xmlns:a16="http://schemas.microsoft.com/office/drawing/2014/main" id="{90AD3618-1AA9-4661-A13A-E40B46CB28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550942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Nach Vereinbarung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F3EB2DFC-4498-441F-9596-4DC19021F8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23296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Wöchentlich oder Block ?</a:t>
            </a:r>
          </a:p>
        </p:txBody>
      </p:sp>
      <p:sp>
        <p:nvSpPr>
          <p:cNvPr id="14" name="Text Box 4">
            <a:extLst>
              <a:ext uri="{FF2B5EF4-FFF2-40B4-BE49-F238E27FC236}">
                <a16:creationId xmlns:a16="http://schemas.microsoft.com/office/drawing/2014/main" id="{6B3F7F0F-1381-4541-B595-0B15D8347A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343594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indent="0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Exkursion „Geographie die Welt mit anderen Augen sehen“</a:t>
            </a:r>
          </a:p>
        </p:txBody>
      </p:sp>
    </p:spTree>
    <p:extLst>
      <p:ext uri="{BB962C8B-B14F-4D97-AF65-F5344CB8AC3E}">
        <p14:creationId xmlns:p14="http://schemas.microsoft.com/office/powerpoint/2010/main" val="55693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16" grpId="0"/>
      <p:bldP spid="12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9" name="Group 378">
            <a:extLst>
              <a:ext uri="{FF2B5EF4-FFF2-40B4-BE49-F238E27FC236}">
                <a16:creationId xmlns:a16="http://schemas.microsoft.com/office/drawing/2014/main" id="{37F5BFDF-DD3D-4895-A334-7FF167A838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9579583"/>
              </p:ext>
            </p:extLst>
          </p:nvPr>
        </p:nvGraphicFramePr>
        <p:xfrm>
          <a:off x="318294" y="835534"/>
          <a:ext cx="7988219" cy="320040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(3)    Vektordaten und Visualisierung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Schummerung und Höhenlinien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29.6.2023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(5)    Projektionen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(6)    Drucklayout, Übersichtskarten, Linguistische (thematische) Karten, CSV-Format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(7)    Digitalisierung und Kartierung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(8)    Ausdrücke, Arbeiten mit der Attributtabelle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(9)    Einführung in die Fernerkundung, Rasterrechner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(10)  Repetitorium, Vergabe der Prüfungsleistung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15.9.2023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Abgabe Prüfungsleistung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First Things First - Datamanagement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BECA911B-A302-4DAC-8FBF-1BE6F5B1D8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2" y="487947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Nachvollziehbarkeit / Reproduzierbarkeit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8883F460-7684-4D1B-9024-C994D5A6D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4" y="317785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Übersicht über Datenverarbeitung</a:t>
            </a:r>
            <a:endParaRPr lang="de-DE" sz="1400" dirty="0">
              <a:solidFill>
                <a:srgbClr val="003366"/>
              </a:solidFill>
            </a:endParaRP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15B5DD23-FEFE-4859-A88F-9F2C33F2D2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3" y="355993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Welche Daten wurden verwendet? (Original Daten)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290B3050-3D02-4E27-87A8-62D096EA50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2" y="392926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Wie wurden die Daten verarbeitet? (Processing)</a:t>
            </a: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7" y="140874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Ordnung in der Ordnerstruktur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7" y="177942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Wo wird das Projekt gespeichert?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03C28D4B-7242-43B8-A23B-6610DE5D0D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6" y="220034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Welche Ordner werden benötigt? Bilder? Dokumente?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88F77026-593D-47A5-AF25-12F88D7552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2" y="524305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Was wurde gemacht? (</a:t>
            </a:r>
            <a:r>
              <a:rPr lang="de-DE" dirty="0" err="1">
                <a:solidFill>
                  <a:srgbClr val="003366"/>
                </a:solidFill>
              </a:rPr>
              <a:t>Documentation</a:t>
            </a:r>
            <a:r>
              <a:rPr lang="de-DE" dirty="0">
                <a:solidFill>
                  <a:srgbClr val="003366"/>
                </a:solidFill>
              </a:rPr>
              <a:t>)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1818FB10-1968-4FBF-93CC-F4476C1281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426752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Was ist das Ergebnis des Projektes? (</a:t>
            </a:r>
            <a:r>
              <a:rPr lang="de-DE" dirty="0" err="1">
                <a:solidFill>
                  <a:srgbClr val="003366"/>
                </a:solidFill>
              </a:rPr>
              <a:t>Result</a:t>
            </a:r>
            <a:r>
              <a:rPr lang="de-DE" dirty="0">
                <a:solidFill>
                  <a:srgbClr val="003366"/>
                </a:solidFill>
              </a:rPr>
              <a:t>)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25786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Wie Umfangreich ist das Projekt? Wie viele Unterordner  werden benötigt?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1CA3CEFC-F472-4CEF-A468-0561A4FD4A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561238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Ist der Workflow reproduzierbar?</a:t>
            </a:r>
          </a:p>
        </p:txBody>
      </p:sp>
    </p:spTree>
    <p:extLst>
      <p:ext uri="{BB962C8B-B14F-4D97-AF65-F5344CB8AC3E}">
        <p14:creationId xmlns:p14="http://schemas.microsoft.com/office/powerpoint/2010/main" val="1233880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First Things First - Datamanagement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835038-454B-4AC0-8228-63F94BE75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12" y="1223839"/>
            <a:ext cx="8086405" cy="503879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9450B15-BDED-4B87-8027-761567ACBD76}"/>
              </a:ext>
            </a:extLst>
          </p:cNvPr>
          <p:cNvCxnSpPr/>
          <p:nvPr/>
        </p:nvCxnSpPr>
        <p:spPr>
          <a:xfrm flipH="1">
            <a:off x="1243584" y="1675181"/>
            <a:ext cx="1097280" cy="13606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3">
            <a:extLst>
              <a:ext uri="{FF2B5EF4-FFF2-40B4-BE49-F238E27FC236}">
                <a16:creationId xmlns:a16="http://schemas.microsoft.com/office/drawing/2014/main" id="{1D468C69-4A65-4260-B381-D02AACF3C8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0864" y="1428388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„</a:t>
            </a:r>
            <a:r>
              <a:rPr lang="de-DE" b="1" dirty="0" err="1">
                <a:solidFill>
                  <a:srgbClr val="C00000"/>
                </a:solidFill>
              </a:rPr>
              <a:t>Documents</a:t>
            </a:r>
            <a:r>
              <a:rPr lang="de-DE" b="1" dirty="0">
                <a:solidFill>
                  <a:srgbClr val="C00000"/>
                </a:solidFill>
              </a:rPr>
              <a:t>“ Folder</a:t>
            </a:r>
            <a:endParaRPr lang="de-DE" dirty="0">
              <a:solidFill>
                <a:srgbClr val="C00000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05A2F56-52A0-4017-9D9F-93ED60F358F7}"/>
              </a:ext>
            </a:extLst>
          </p:cNvPr>
          <p:cNvCxnSpPr/>
          <p:nvPr/>
        </p:nvCxnSpPr>
        <p:spPr>
          <a:xfrm flipH="1" flipV="1">
            <a:off x="1514246" y="3723437"/>
            <a:ext cx="1002183" cy="877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Box 3">
            <a:extLst>
              <a:ext uri="{FF2B5EF4-FFF2-40B4-BE49-F238E27FC236}">
                <a16:creationId xmlns:a16="http://schemas.microsoft.com/office/drawing/2014/main" id="{747CF6F8-6049-4ACB-B3F0-A628B4291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3263" y="3583971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Complex</a:t>
            </a:r>
            <a:r>
              <a:rPr lang="de-DE" b="1" dirty="0">
                <a:solidFill>
                  <a:srgbClr val="C00000"/>
                </a:solidFill>
              </a:rPr>
              <a:t> and </a:t>
            </a:r>
            <a:r>
              <a:rPr lang="de-DE" b="1" dirty="0" err="1">
                <a:solidFill>
                  <a:srgbClr val="C00000"/>
                </a:solidFill>
              </a:rPr>
              <a:t>deep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paths</a:t>
            </a:r>
            <a:endParaRPr lang="de-DE" dirty="0">
              <a:solidFill>
                <a:srgbClr val="C0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58A4E53-6F33-428D-8227-7F6D2E8D60F6}"/>
              </a:ext>
            </a:extLst>
          </p:cNvPr>
          <p:cNvCxnSpPr>
            <a:cxnSpLocks/>
          </p:cNvCxnSpPr>
          <p:nvPr/>
        </p:nvCxnSpPr>
        <p:spPr>
          <a:xfrm flipV="1">
            <a:off x="5448606" y="2017242"/>
            <a:ext cx="710792" cy="15471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01A2772-E673-4511-BF91-D8DA4089EAF9}"/>
              </a:ext>
            </a:extLst>
          </p:cNvPr>
          <p:cNvCxnSpPr/>
          <p:nvPr/>
        </p:nvCxnSpPr>
        <p:spPr>
          <a:xfrm flipH="1" flipV="1">
            <a:off x="1710537" y="4307434"/>
            <a:ext cx="1002183" cy="877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Box 3">
            <a:extLst>
              <a:ext uri="{FF2B5EF4-FFF2-40B4-BE49-F238E27FC236}">
                <a16:creationId xmlns:a16="http://schemas.microsoft.com/office/drawing/2014/main" id="{D5D922CF-810A-42CC-9CAE-B6DC39B099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2720" y="4211859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Cryptic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names</a:t>
            </a:r>
            <a:endParaRPr lang="de-D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754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7" y="140874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Desktop, Dokumente und andere Windows Schnellzugriffe vermeiden !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21030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Einfache und intuitive Ordnerstruktur und Namen verwenden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03C28D4B-7242-43B8-A23B-6610DE5D0D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174534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Struktur und Tiefe abhängig von Projektumfang und Ziel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245826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Eindeutige Abkürzungen verwenden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90" y="2993191"/>
            <a:ext cx="59179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Projektordner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„Data“ - Für Daten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“ -  Original Daten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„Vector“ -  Vector Daten (</a:t>
            </a:r>
            <a:r>
              <a:rPr lang="de-DE" dirty="0" err="1">
                <a:solidFill>
                  <a:srgbClr val="002060"/>
                </a:solidFill>
              </a:rPr>
              <a:t>shp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„Raster“ -  Raster Daten (</a:t>
            </a:r>
            <a:r>
              <a:rPr lang="de-DE" dirty="0" err="1">
                <a:solidFill>
                  <a:srgbClr val="002060"/>
                </a:solidFill>
              </a:rPr>
              <a:t>tiff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Img</a:t>
            </a:r>
            <a:r>
              <a:rPr lang="de-DE" dirty="0">
                <a:solidFill>
                  <a:srgbClr val="002060"/>
                </a:solidFill>
              </a:rPr>
              <a:t>“ -  Images, Output Maps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„Doc“ -  </a:t>
            </a:r>
            <a:r>
              <a:rPr lang="de-DE" dirty="0" err="1">
                <a:solidFill>
                  <a:srgbClr val="002060"/>
                </a:solidFill>
              </a:rPr>
              <a:t>Documente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Lit</a:t>
            </a:r>
            <a:r>
              <a:rPr lang="de-DE" dirty="0">
                <a:solidFill>
                  <a:srgbClr val="002060"/>
                </a:solidFill>
              </a:rPr>
              <a:t>“ -  </a:t>
            </a:r>
            <a:r>
              <a:rPr lang="de-DE" dirty="0" err="1">
                <a:solidFill>
                  <a:srgbClr val="002060"/>
                </a:solidFill>
              </a:rPr>
              <a:t>Literature</a:t>
            </a:r>
            <a:endParaRPr lang="de-DE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37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6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3416230"/>
            <a:ext cx="59179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3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Projektordner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„Data“ - Für Daten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“ -  Original Daten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„Vector“ -  Original Vector Daten (</a:t>
            </a:r>
            <a:r>
              <a:rPr lang="de-DE" dirty="0" err="1">
                <a:solidFill>
                  <a:srgbClr val="002060"/>
                </a:solidFill>
              </a:rPr>
              <a:t>shp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„Raster“ -  Original Raster Daten (</a:t>
            </a:r>
            <a:r>
              <a:rPr lang="de-DE" dirty="0" err="1">
                <a:solidFill>
                  <a:srgbClr val="002060"/>
                </a:solidFill>
              </a:rPr>
              <a:t>tiff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Processed</a:t>
            </a:r>
            <a:r>
              <a:rPr lang="de-DE" dirty="0">
                <a:solidFill>
                  <a:srgbClr val="002060"/>
                </a:solidFill>
              </a:rPr>
              <a:t>“ -  Bearbeitungsschritte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„Vector“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„Raster“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ACFC98-F595-4DDB-BB2F-28FBD6BD2E8D}"/>
              </a:ext>
            </a:extLst>
          </p:cNvPr>
          <p:cNvSpPr txBox="1"/>
          <p:nvPr/>
        </p:nvSpPr>
        <p:spPr>
          <a:xfrm>
            <a:off x="457189" y="1276867"/>
            <a:ext cx="59179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„001_Data“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Processed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„002_Images“</a:t>
            </a:r>
          </a:p>
        </p:txBody>
      </p:sp>
    </p:spTree>
    <p:extLst>
      <p:ext uri="{BB962C8B-B14F-4D97-AF65-F5344CB8AC3E}">
        <p14:creationId xmlns:p14="http://schemas.microsoft.com/office/powerpoint/2010/main" val="176133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ACFC98-F595-4DDB-BB2F-28FBD6BD2E8D}"/>
              </a:ext>
            </a:extLst>
          </p:cNvPr>
          <p:cNvSpPr txBox="1"/>
          <p:nvPr/>
        </p:nvSpPr>
        <p:spPr>
          <a:xfrm>
            <a:off x="457189" y="1276867"/>
            <a:ext cx="59179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4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„Data“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Processing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Level_1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Level_2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Level_3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„Images“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„Doc“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Docu</a:t>
            </a:r>
            <a:r>
              <a:rPr lang="de-DE" dirty="0">
                <a:solidFill>
                  <a:srgbClr val="002060"/>
                </a:solidFill>
              </a:rPr>
              <a:t> - </a:t>
            </a:r>
            <a:r>
              <a:rPr lang="de-DE" dirty="0" err="1">
                <a:solidFill>
                  <a:srgbClr val="002060"/>
                </a:solidFill>
              </a:rPr>
              <a:t>Documentation</a:t>
            </a:r>
            <a:r>
              <a:rPr lang="de-DE" dirty="0">
                <a:solidFill>
                  <a:srgbClr val="002060"/>
                </a:solidFill>
              </a:rPr>
              <a:t> (Workflow)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Paper - </a:t>
            </a:r>
            <a:r>
              <a:rPr lang="de-DE" dirty="0" err="1">
                <a:solidFill>
                  <a:srgbClr val="002060"/>
                </a:solidFill>
              </a:rPr>
              <a:t>Paperwork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Lit</a:t>
            </a:r>
            <a:r>
              <a:rPr lang="de-DE" dirty="0">
                <a:solidFill>
                  <a:srgbClr val="002060"/>
                </a:solidFill>
              </a:rPr>
              <a:t> - Literatur</a:t>
            </a:r>
          </a:p>
          <a:p>
            <a:pPr lvl="1"/>
            <a:endParaRPr lang="de-DE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39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11058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Pfade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5" y="301366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„Data/Raster/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1536340"/>
            <a:ext cx="59179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16A2CB-8776-44D9-AFC4-54AFFCEDA8E2}"/>
              </a:ext>
            </a:extLst>
          </p:cNvPr>
          <p:cNvSpPr txBox="1"/>
          <p:nvPr/>
        </p:nvSpPr>
        <p:spPr>
          <a:xfrm>
            <a:off x="524299" y="4202275"/>
            <a:ext cx="5917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B4D5EDE1-4B6A-452F-8898-503DB932A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6" y="540260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„Data/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/Raster“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2946CEA7-C75D-4B3D-AA7B-25407A154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6" y="3472845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Es gibt 2 Unterordner mit dem Namen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Aber die Pfade sind eineindeutig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31CAB2E0-5CFD-420F-A85F-11D0FD0E55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7" y="570513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“ sowie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/Raster“ </a:t>
            </a:r>
            <a:r>
              <a:rPr lang="de-DE" dirty="0" err="1">
                <a:solidFill>
                  <a:srgbClr val="003366"/>
                </a:solidFill>
              </a:rPr>
              <a:t>bzw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/Vector“ sind eineindeutige Pfade</a:t>
            </a:r>
          </a:p>
        </p:txBody>
      </p:sp>
    </p:spTree>
    <p:extLst>
      <p:ext uri="{BB962C8B-B14F-4D97-AF65-F5344CB8AC3E}">
        <p14:creationId xmlns:p14="http://schemas.microsoft.com/office/powerpoint/2010/main" val="246635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8" grpId="0"/>
      <p:bldP spid="14" grpId="0"/>
      <p:bldP spid="15" grpId="0"/>
      <p:bldP spid="17" grpId="0"/>
      <p:bldP spid="19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898</Words>
  <Application>Microsoft Office PowerPoint</Application>
  <PresentationFormat>On-screen Show (4:3)</PresentationFormat>
  <Paragraphs>186</Paragraphs>
  <Slides>17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09_germanistik</vt:lpstr>
      <vt:lpstr>Image</vt:lpstr>
      <vt:lpstr>Einführung in die Computerkartographie SS 2023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49</cp:revision>
  <dcterms:created xsi:type="dcterms:W3CDTF">2022-02-21T14:57:57Z</dcterms:created>
  <dcterms:modified xsi:type="dcterms:W3CDTF">2023-07-23T13:01:46Z</dcterms:modified>
</cp:coreProperties>
</file>

<file path=docProps/thumbnail.jpeg>
</file>